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63" r:id="rId7"/>
    <p:sldId id="262" r:id="rId8"/>
    <p:sldId id="261" r:id="rId9"/>
    <p:sldId id="264" r:id="rId10"/>
    <p:sldId id="267" r:id="rId11"/>
    <p:sldId id="26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eperlaparita.it/wp-content/uploads/2018/10/poster_Fine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C7A871C-96D8-47E0-BA79-DC4804289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92" y="1710268"/>
            <a:ext cx="8434137" cy="770021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Trebuchet MS (Corpo)"/>
              </a:rPr>
              <a:t/>
            </a:r>
            <a:br>
              <a:rPr lang="it-IT" sz="2400" dirty="0">
                <a:solidFill>
                  <a:schemeClr val="accent1">
                    <a:lumMod val="75000"/>
                  </a:schemeClr>
                </a:solidFill>
                <a:latin typeface="Trebuchet MS (Corpo)"/>
              </a:rPr>
            </a:b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it-IT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</a:b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07C9DF6-858B-4D6D-A0A5-CB610E9F7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92" y="3100338"/>
            <a:ext cx="9189783" cy="1096899"/>
          </a:xfrm>
        </p:spPr>
        <p:txBody>
          <a:bodyPr>
            <a:normAutofit/>
          </a:bodyPr>
          <a:lstStyle/>
          <a:p>
            <a:r>
              <a:rPr lang="it-IT" sz="2000" dirty="0"/>
              <a:t>Garantire un linguaggio che rispetti la </a:t>
            </a:r>
            <a:r>
              <a:rPr lang="it-IT" sz="2000" dirty="0" smtClean="0"/>
              <a:t>Grammatica</a:t>
            </a:r>
            <a:r>
              <a:rPr lang="it-IT" sz="2000" dirty="0"/>
              <a:t>, la Costituzione e le </a:t>
            </a:r>
            <a:r>
              <a:rPr lang="it-IT" sz="2000" dirty="0" smtClean="0"/>
              <a:t>Raccomandazioni </a:t>
            </a:r>
            <a:r>
              <a:rPr lang="it-IT" sz="2000" dirty="0"/>
              <a:t>europee, per contrastare l’invisibilità delle donne in Italia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CEBF197-7FA3-4FB0-AF3F-33E40F951B57}"/>
              </a:ext>
            </a:extLst>
          </p:cNvPr>
          <p:cNvSpPr/>
          <p:nvPr/>
        </p:nvSpPr>
        <p:spPr>
          <a:xfrm>
            <a:off x="2292536" y="5308654"/>
            <a:ext cx="6063997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6000"/>
              </a:lnSpc>
              <a:spcAft>
                <a:spcPts val="0"/>
              </a:spcAft>
              <a:tabLst>
                <a:tab pos="228600" algn="l"/>
                <a:tab pos="449580" algn="l"/>
              </a:tabLst>
            </a:pPr>
            <a:r>
              <a:rPr lang="it-IT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 (Corpo)"/>
                <a:ea typeface="Calibri" panose="020F0502020204030204" pitchFamily="34" charset="0"/>
                <a:cs typeface="Times New Roman" panose="02020603050405020304" pitchFamily="18" charset="0"/>
              </a:rPr>
              <a:t>Rosanna Oliva de </a:t>
            </a:r>
            <a:r>
              <a:rPr lang="it-IT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 (Corpo)"/>
                <a:ea typeface="Calibri" panose="020F0502020204030204" pitchFamily="34" charset="0"/>
                <a:cs typeface="Times New Roman" panose="02020603050405020304" pitchFamily="18" charset="0"/>
              </a:rPr>
              <a:t>Conciliis</a:t>
            </a:r>
            <a:endParaRPr lang="it-IT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6000"/>
              </a:lnSpc>
              <a:tabLst>
                <a:tab pos="228600" algn="l"/>
                <a:tab pos="449580" algn="l"/>
              </a:tabLst>
            </a:pPr>
            <a:r>
              <a:rPr lang="it-IT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 (Corpo)"/>
                <a:ea typeface="Calibri" panose="020F0502020204030204" pitchFamily="34" charset="0"/>
                <a:cs typeface="Times New Roman" panose="02020603050405020304" pitchFamily="18" charset="0"/>
              </a:rPr>
              <a:t>Presidente Rete per la Parità</a:t>
            </a:r>
          </a:p>
          <a:p>
            <a:pPr marL="228600" indent="-228600">
              <a:lnSpc>
                <a:spcPct val="106000"/>
              </a:lnSpc>
              <a:tabLst>
                <a:tab pos="228600" algn="l"/>
                <a:tab pos="449580" algn="l"/>
              </a:tabLst>
            </a:pPr>
            <a:r>
              <a:rPr lang="it-IT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 (Corpo)"/>
                <a:ea typeface="Calibri" panose="020F0502020204030204" pitchFamily="34" charset="0"/>
                <a:cs typeface="Times New Roman" panose="02020603050405020304" pitchFamily="18" charset="0"/>
              </a:rPr>
              <a:t>Coordinatrice gruppo di lavoro 5 </a:t>
            </a:r>
            <a:r>
              <a:rPr lang="it-IT" sz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 (Corpo)"/>
                <a:ea typeface="Calibri" panose="020F0502020204030204" pitchFamily="34" charset="0"/>
                <a:cs typeface="Times New Roman" panose="02020603050405020304" pitchFamily="18" charset="0"/>
              </a:rPr>
              <a:t>ASviS</a:t>
            </a:r>
            <a:endParaRPr lang="it-IT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6000"/>
              </a:lnSpc>
              <a:tabLst>
                <a:tab pos="228600" algn="l"/>
                <a:tab pos="449580" algn="l"/>
              </a:tabLst>
            </a:pPr>
            <a:endParaRPr lang="it-IT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 (Corpo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sssssss">
            <a:extLst>
              <a:ext uri="{FF2B5EF4-FFF2-40B4-BE49-F238E27FC236}">
                <a16:creationId xmlns:a16="http://schemas.microsoft.com/office/drawing/2014/main" xmlns="" id="{2AF291ED-558B-43FA-92FE-3E09C13BED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92" y="5004385"/>
            <a:ext cx="1633144" cy="148762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5CA33C1-756A-4B94-8076-6C46EDC21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22" y="242283"/>
            <a:ext cx="2544006" cy="11311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3F09EF2-1B4A-4830-90BC-A42D71F7B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65" t="27018" r="26799" b="44385"/>
          <a:stretch/>
        </p:blipFill>
        <p:spPr>
          <a:xfrm>
            <a:off x="6386739" y="269074"/>
            <a:ext cx="1969794" cy="90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53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1165C0E7-CC66-488B-944A-BD56B99A589D}"/>
              </a:ext>
            </a:extLst>
          </p:cNvPr>
          <p:cNvSpPr/>
          <p:nvPr/>
        </p:nvSpPr>
        <p:spPr>
          <a:xfrm>
            <a:off x="133411" y="413404"/>
            <a:ext cx="10042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b="1" dirty="0">
                <a:latin typeface="Calibri Light" panose="020F0302020204030204" pitchFamily="34" charset="0"/>
              </a:rPr>
              <a:t>La Rete per la Parità è tornata a sollecitare il </a:t>
            </a:r>
            <a:r>
              <a:rPr lang="it-IT" sz="2000" b="1" dirty="0" smtClean="0">
                <a:latin typeface="Calibri Light" panose="020F0302020204030204" pitchFamily="34" charset="0"/>
              </a:rPr>
              <a:t>Parlamento </a:t>
            </a:r>
            <a:r>
              <a:rPr lang="it-IT" sz="2000" b="1" dirty="0">
                <a:latin typeface="Calibri Light" panose="020F0302020204030204" pitchFamily="34" charset="0"/>
              </a:rPr>
              <a:t>in questa </a:t>
            </a:r>
            <a:r>
              <a:rPr lang="it-IT" sz="2000" b="1" dirty="0" smtClean="0">
                <a:latin typeface="Calibri Light" panose="020F0302020204030204" pitchFamily="34" charset="0"/>
              </a:rPr>
              <a:t>Legislatura  </a:t>
            </a:r>
            <a:r>
              <a:rPr lang="it-IT" sz="2000" b="1" dirty="0" smtClean="0"/>
              <a:t> </a:t>
            </a:r>
            <a:endParaRPr lang="it-IT" sz="2000" b="1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B5369757-CE11-4996-B23F-34E85181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70" y="2045922"/>
            <a:ext cx="6541962" cy="3270981"/>
          </a:xfrm>
          <a:prstGeom prst="rect">
            <a:avLst/>
          </a:prstGeom>
        </p:spPr>
      </p:pic>
      <p:pic>
        <p:nvPicPr>
          <p:cNvPr id="24" name="Immagine 23" descr="Immagine che contiene persona, interni, pavimento, gruppo&#10;&#10;Descrizione generata automaticamente">
            <a:extLst>
              <a:ext uri="{FF2B5EF4-FFF2-40B4-BE49-F238E27FC236}">
                <a16:creationId xmlns:a16="http://schemas.microsoft.com/office/drawing/2014/main" xmlns="" id="{7C7CD78A-4BDE-42DE-8589-BA2C26FAC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97" y="2045922"/>
            <a:ext cx="3102489" cy="41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48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it-IT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 </a:t>
            </a:r>
            <a:r>
              <a:rPr lang="it-IT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non finisce </a:t>
            </a:r>
            <a:r>
              <a:rPr lang="it-IT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qui....</a:t>
            </a:r>
            <a:r>
              <a:rPr lang="it-IT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Seguiteci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sul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nostro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sito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e sui social</a:t>
            </a:r>
            <a: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it-I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7">
            <a:extLst>
              <a:ext uri="{FF2B5EF4-FFF2-40B4-BE49-F238E27FC236}">
                <a16:creationId xmlns:a16="http://schemas.microsoft.com/office/drawing/2014/main" xmlns="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xmlns="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xmlns="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xmlns="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xmlns="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xmlns="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xmlns="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xmlns="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6" name="Rectangle 49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51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" name="Rectangle 62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2A26B00-683D-4D6E-85E2-3A6A80319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36" t="61910" r="24866" b="13554"/>
          <a:stretch/>
        </p:blipFill>
        <p:spPr>
          <a:xfrm>
            <a:off x="1531537" y="3670903"/>
            <a:ext cx="6191004" cy="1640086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5C724B02-F31A-42B4-A3FF-AE786DD06F5C}"/>
              </a:ext>
            </a:extLst>
          </p:cNvPr>
          <p:cNvSpPr/>
          <p:nvPr/>
        </p:nvSpPr>
        <p:spPr>
          <a:xfrm>
            <a:off x="3010286" y="1074835"/>
            <a:ext cx="2471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Grazie</a:t>
            </a:r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6746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4DE830A-B531-4A3B-96F6-0ECE88B08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813DF2C-461A-4A8F-9679-A172790D1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4CD3A85-C039-4249-86E4-1EB9318B5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887EA6D2-2883-42C2-993D-094CA6D6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3B895046-636F-4D1B-ACA4-29AA0CB33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C6B0CDE3-E054-4EDD-A43B-F96843D8B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3B66B1A2-F145-4C9B-85CC-4BF30D58C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5D4FC972-94B3-4035-8D31-E668C132B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374B9941-AFBE-4A77-A50E-B6EA04A74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27A982C5-2C38-4CE9-BC18-94697AD65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0060D8D1-7BB1-498F-AFBB-ADAC130A9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4BD1D5-8F06-4886-A064-6F9C9735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684" y="1179096"/>
            <a:ext cx="5224617" cy="43353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4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La Rete per la Parità nelle sue </a:t>
            </a:r>
            <a:r>
              <a:rPr lang="en-US" sz="2400" kern="120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tre</a:t>
            </a:r>
            <a:r>
              <a:rPr lang="en-US" sz="2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linee guida ha </a:t>
            </a:r>
            <a:r>
              <a:rPr lang="en-US" sz="2400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inserito</a:t>
            </a:r>
            <a:r>
              <a:rPr lang="en-US" sz="24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24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MAI PIÙ DONNE INVISIBILI</a:t>
            </a:r>
            <a:r>
              <a:rPr lang="en-US" sz="24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4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Per </a:t>
            </a:r>
            <a:r>
              <a:rPr lang="en-US" sz="24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questo si batte fortemente affinché venga </a:t>
            </a:r>
            <a:r>
              <a:rPr lang="en-US" sz="2400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eliminato</a:t>
            </a:r>
            <a:r>
              <a:rPr lang="en-US" sz="24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l’uso</a:t>
            </a:r>
            <a:r>
              <a:rPr lang="en-US" sz="24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del maschile neutro che </a:t>
            </a:r>
            <a:r>
              <a:rPr lang="en-US" sz="2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sz="2400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italiano</a:t>
            </a:r>
            <a:r>
              <a:rPr lang="en-US" sz="24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non </a:t>
            </a:r>
            <a:r>
              <a:rPr lang="en-US" sz="2400" kern="120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esiste</a:t>
            </a:r>
            <a:r>
              <a:rPr lang="en-US" sz="2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2400" dirty="0">
                <a:solidFill>
                  <a:schemeClr val="accent3"/>
                </a:solidFill>
              </a:rPr>
              <a:t/>
            </a:r>
            <a:br>
              <a:rPr lang="en-US" sz="2400" dirty="0">
                <a:solidFill>
                  <a:schemeClr val="accent3"/>
                </a:solidFill>
              </a:rPr>
            </a:br>
            <a:r>
              <a:rPr lang="en-US" sz="2400" dirty="0">
                <a:solidFill>
                  <a:schemeClr val="accent3"/>
                </a:solidFill>
              </a:rPr>
              <a:t/>
            </a:r>
            <a:br>
              <a:rPr lang="en-US" sz="2400" dirty="0">
                <a:solidFill>
                  <a:schemeClr val="accent3"/>
                </a:solidFill>
              </a:rPr>
            </a:br>
            <a:r>
              <a:rPr lang="en-US" sz="2400" dirty="0" err="1" smtClean="0">
                <a:solidFill>
                  <a:schemeClr val="accent3"/>
                </a:solidFill>
              </a:rPr>
              <a:t>Basterebbe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>
                <a:solidFill>
                  <a:schemeClr val="accent3"/>
                </a:solidFill>
              </a:rPr>
              <a:t>conoscere</a:t>
            </a:r>
            <a:r>
              <a:rPr lang="en-US" sz="2400" dirty="0">
                <a:solidFill>
                  <a:schemeClr val="accent3"/>
                </a:solidFill>
              </a:rPr>
              <a:t> e </a:t>
            </a:r>
            <a:r>
              <a:rPr lang="en-US" sz="2400" dirty="0" err="1">
                <a:solidFill>
                  <a:schemeClr val="accent3"/>
                </a:solidFill>
              </a:rPr>
              <a:t>rispettare</a:t>
            </a:r>
            <a:r>
              <a:rPr lang="en-US" sz="2400" dirty="0">
                <a:solidFill>
                  <a:schemeClr val="accent3"/>
                </a:solidFill>
              </a:rPr>
              <a:t> le </a:t>
            </a:r>
            <a:r>
              <a:rPr lang="en-US" sz="2400" dirty="0" err="1">
                <a:solidFill>
                  <a:schemeClr val="accent3"/>
                </a:solidFill>
              </a:rPr>
              <a:t>regole</a:t>
            </a:r>
            <a:r>
              <a:rPr lang="en-US" sz="2400" dirty="0">
                <a:solidFill>
                  <a:schemeClr val="accent3"/>
                </a:solidFill>
              </a:rPr>
              <a:t> della nostra lingua per </a:t>
            </a:r>
            <a:r>
              <a:rPr lang="en-US" sz="2400" dirty="0" err="1">
                <a:solidFill>
                  <a:schemeClr val="accent3"/>
                </a:solidFill>
              </a:rPr>
              <a:t>evitare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 err="1">
                <a:solidFill>
                  <a:schemeClr val="accent3"/>
                </a:solidFill>
              </a:rPr>
              <a:t>errori</a:t>
            </a:r>
            <a:r>
              <a:rPr lang="en-US" sz="2400" dirty="0">
                <a:solidFill>
                  <a:schemeClr val="accent3"/>
                </a:solidFill>
              </a:rPr>
              <a:t> e </a:t>
            </a:r>
            <a:r>
              <a:rPr lang="en-US" sz="2400" dirty="0" err="1">
                <a:solidFill>
                  <a:schemeClr val="accent3"/>
                </a:solidFill>
              </a:rPr>
              <a:t>resistenze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inspiegabili</a:t>
            </a:r>
            <a:r>
              <a:rPr lang="en-US" sz="2400" dirty="0" smtClean="0">
                <a:solidFill>
                  <a:schemeClr val="accent3"/>
                </a:solidFill>
              </a:rPr>
              <a:t>.</a:t>
            </a:r>
            <a:r>
              <a:rPr lang="en-US" sz="2400" dirty="0">
                <a:solidFill>
                  <a:schemeClr val="accent3"/>
                </a:solidFill>
              </a:rPr>
              <a:t/>
            </a:r>
            <a:br>
              <a:rPr lang="en-US" sz="2400" dirty="0">
                <a:solidFill>
                  <a:schemeClr val="accent3"/>
                </a:solidFill>
              </a:rPr>
            </a:br>
            <a:endParaRPr lang="en-US" sz="2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5A7802B6-FF37-40CF-A7E2-6F2A0D9A9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7F322C08-FBF7-4732-84C8-356B39ECF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16" y="1265314"/>
            <a:ext cx="2330245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62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3">
            <a:extLst>
              <a:ext uri="{FF2B5EF4-FFF2-40B4-BE49-F238E27FC236}">
                <a16:creationId xmlns:a16="http://schemas.microsoft.com/office/drawing/2014/main" xmlns="" id="{0D607508-9CB8-4065-AAD8-A361A9728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6594" r="-1" b="779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E5928066-04EF-4C69-82AA-4B68308F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673" y="2833077"/>
            <a:ext cx="6677025" cy="5990095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>
                <a:solidFill>
                  <a:schemeClr val="bg1"/>
                </a:solidFill>
              </a:rPr>
              <a:t>Per MAI PIU’ DONNE INVISIBILI siamo impegnate dalla nostra fondazione nel 2010 su vari fronti:</a:t>
            </a:r>
          </a:p>
          <a:p>
            <a:r>
              <a:rPr lang="it-IT" dirty="0">
                <a:solidFill>
                  <a:schemeClr val="bg1"/>
                </a:solidFill>
              </a:rPr>
              <a:t>Linguaggio</a:t>
            </a:r>
          </a:p>
          <a:p>
            <a:r>
              <a:rPr lang="it-IT" dirty="0">
                <a:solidFill>
                  <a:schemeClr val="bg1"/>
                </a:solidFill>
              </a:rPr>
              <a:t>Rai</a:t>
            </a:r>
          </a:p>
          <a:p>
            <a:r>
              <a:rPr lang="it-IT" dirty="0">
                <a:solidFill>
                  <a:schemeClr val="bg1"/>
                </a:solidFill>
              </a:rPr>
              <a:t>Cognome della madre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049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9">
            <a:extLst>
              <a:ext uri="{FF2B5EF4-FFF2-40B4-BE49-F238E27FC236}">
                <a16:creationId xmlns:a16="http://schemas.microsoft.com/office/drawing/2014/main" xmlns="" id="{B4DE830A-B531-4A3B-96F6-0ECE88B08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813DF2C-461A-4A8F-9679-A172790D1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4CD3A85-C039-4249-86E4-1EB9318B5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887EA6D2-2883-42C2-993D-094CA6D6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3B895046-636F-4D1B-ACA4-29AA0CB33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C6B0CDE3-E054-4EDD-A43B-F96843D8B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3B66B1A2-F145-4C9B-85CC-4BF30D58C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5D4FC972-94B3-4035-8D31-E668C132B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374B9941-AFBE-4A77-A50E-B6EA04A74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27A982C5-2C38-4CE9-BC18-94697AD65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0060D8D1-7BB1-498F-AFBB-ADAC130A9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8C771F3E-0296-4B14-8D82-D7C72FA9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14" y="3176587"/>
            <a:ext cx="8984354" cy="1339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sz="1800" dirty="0">
                <a:solidFill>
                  <a:schemeClr val="tx1"/>
                </a:solidFill>
              </a:rPr>
              <a:t>Come l’odio nella violenza psicologica si può realizzare anche con il silenzio, la sopraffazione degli uomini sulle donne a volte si avvale dell’invisibilità imposta con il </a:t>
            </a:r>
            <a:r>
              <a:rPr lang="it-IT" sz="1800" dirty="0" smtClean="0">
                <a:solidFill>
                  <a:schemeClr val="tx1"/>
                </a:solidFill>
              </a:rPr>
              <a:t>burqa </a:t>
            </a:r>
            <a:r>
              <a:rPr lang="it-IT" sz="1800" dirty="0">
                <a:solidFill>
                  <a:schemeClr val="tx1"/>
                </a:solidFill>
              </a:rPr>
              <a:t>o simili </a:t>
            </a:r>
            <a:r>
              <a:rPr lang="it-IT" sz="1800" dirty="0" smtClean="0">
                <a:solidFill>
                  <a:schemeClr val="tx1"/>
                </a:solidFill>
              </a:rPr>
              <a:t>costumi. Mentre nei </a:t>
            </a:r>
            <a:r>
              <a:rPr lang="it-IT" sz="1800" dirty="0">
                <a:solidFill>
                  <a:schemeClr val="tx1"/>
                </a:solidFill>
              </a:rPr>
              <a:t>paesi occidentali può concretizzarsi in una narrazione che trascura le donne nella storia, nella toponomastica, nei mass media, nell’anagrafe e nel linguaggio.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AA330523-F25B-4007-B3E5-ABB5637D1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89689C3C-552F-4BB4-B615-B6BA2D7E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00" y="276707"/>
            <a:ext cx="3497565" cy="2623173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xmlns="" id="{7659C624-3BEE-490B-96AD-08AC3BDB14F1}"/>
              </a:ext>
            </a:extLst>
          </p:cNvPr>
          <p:cNvSpPr txBox="1">
            <a:spLocks/>
          </p:cNvSpPr>
          <p:nvPr/>
        </p:nvSpPr>
        <p:spPr>
          <a:xfrm>
            <a:off x="6309482" y="373526"/>
            <a:ext cx="3497564" cy="922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</a:rPr>
              <a:t>Linguaggio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2B18A29-AFF9-4E48-B46B-9F0B8C1686EE}"/>
              </a:ext>
            </a:extLst>
          </p:cNvPr>
          <p:cNvSpPr/>
          <p:nvPr/>
        </p:nvSpPr>
        <p:spPr>
          <a:xfrm>
            <a:off x="782130" y="5414211"/>
            <a:ext cx="4860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http://www.reteperlaparita.it/linguaggio/</a:t>
            </a:r>
          </a:p>
        </p:txBody>
      </p:sp>
    </p:spTree>
    <p:extLst>
      <p:ext uri="{BB962C8B-B14F-4D97-AF65-F5344CB8AC3E}">
        <p14:creationId xmlns:p14="http://schemas.microsoft.com/office/powerpoint/2010/main" xmlns="" val="53369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>
            <a:extLst>
              <a:ext uri="{FF2B5EF4-FFF2-40B4-BE49-F238E27FC236}">
                <a16:creationId xmlns:a16="http://schemas.microsoft.com/office/drawing/2014/main" xmlns="" id="{7659C624-3BEE-490B-96AD-08AC3BDB14F1}"/>
              </a:ext>
            </a:extLst>
          </p:cNvPr>
          <p:cNvSpPr txBox="1">
            <a:spLocks/>
          </p:cNvSpPr>
          <p:nvPr/>
        </p:nvSpPr>
        <p:spPr>
          <a:xfrm>
            <a:off x="4676982" y="316765"/>
            <a:ext cx="4549245" cy="27437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90000"/>
              </a:lnSpc>
            </a:pPr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</a:rPr>
              <a:t>Linguaggio</a:t>
            </a:r>
          </a:p>
          <a:p>
            <a:pPr algn="r">
              <a:lnSpc>
                <a:spcPct val="90000"/>
              </a:lnSpc>
            </a:pPr>
            <a:r>
              <a:rPr lang="it-IT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Convegni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it-IT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chemeClr val="tx1"/>
                </a:solidFill>
              </a:rPr>
              <a:t>La Rete per la Parità è stata presente nei due convegni dell’Università Ca Foscari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2B18A29-AFF9-4E48-B46B-9F0B8C1686EE}"/>
              </a:ext>
            </a:extLst>
          </p:cNvPr>
          <p:cNvSpPr/>
          <p:nvPr/>
        </p:nvSpPr>
        <p:spPr>
          <a:xfrm>
            <a:off x="782130" y="5912225"/>
            <a:ext cx="4860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http://www.reteperlaparita.it/linguaggio/</a:t>
            </a:r>
          </a:p>
        </p:txBody>
      </p:sp>
      <p:pic>
        <p:nvPicPr>
          <p:cNvPr id="8" name="Immagine 7" descr="Immagine che contiene testo, erba&#10;&#10;Descrizione generata automaticamente">
            <a:extLst>
              <a:ext uri="{FF2B5EF4-FFF2-40B4-BE49-F238E27FC236}">
                <a16:creationId xmlns:a16="http://schemas.microsoft.com/office/drawing/2014/main" xmlns="" id="{A4830860-C7E9-4F19-9261-B2CE27B12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20" y="508769"/>
            <a:ext cx="3657522" cy="517573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26958F1D-0CD3-49E4-A054-F6768A03E04A}"/>
              </a:ext>
            </a:extLst>
          </p:cNvPr>
          <p:cNvSpPr/>
          <p:nvPr/>
        </p:nvSpPr>
        <p:spPr>
          <a:xfrm>
            <a:off x="782130" y="6211669"/>
            <a:ext cx="9566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http://www.reteperlaparita.it/wp-content/uploads/2018/10/poster_Fine.pdf</a:t>
            </a:r>
            <a:endParaRPr lang="it-IT" dirty="0"/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EEE187E-D9CA-4738-BD1C-C4AECFBEF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982" y="3312783"/>
            <a:ext cx="5022476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98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xmlns="" id="{7659C624-3BEE-490B-96AD-08AC3BDB14F1}"/>
              </a:ext>
            </a:extLst>
          </p:cNvPr>
          <p:cNvSpPr txBox="1">
            <a:spLocks/>
          </p:cNvSpPr>
          <p:nvPr/>
        </p:nvSpPr>
        <p:spPr>
          <a:xfrm>
            <a:off x="318434" y="886130"/>
            <a:ext cx="4487182" cy="34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Linguaggio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onvegno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LIGHTS 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" name="Immagine 10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xmlns="" id="{55D0E21C-E692-4E6D-A916-226E8629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786" y="146951"/>
            <a:ext cx="4000984" cy="685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E3A236E7-4E40-457C-A60C-29AB79BBA274}"/>
              </a:ext>
            </a:extLst>
          </p:cNvPr>
          <p:cNvSpPr/>
          <p:nvPr/>
        </p:nvSpPr>
        <p:spPr>
          <a:xfrm>
            <a:off x="90638" y="6377475"/>
            <a:ext cx="464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http://www.reteperlaparita.it/linguaggio/</a:t>
            </a:r>
          </a:p>
        </p:txBody>
      </p:sp>
    </p:spTree>
    <p:extLst>
      <p:ext uri="{BB962C8B-B14F-4D97-AF65-F5344CB8AC3E}">
        <p14:creationId xmlns:p14="http://schemas.microsoft.com/office/powerpoint/2010/main" xmlns="" val="215996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>
            <a:extLst>
              <a:ext uri="{FF2B5EF4-FFF2-40B4-BE49-F238E27FC236}">
                <a16:creationId xmlns:a16="http://schemas.microsoft.com/office/drawing/2014/main" xmlns="" id="{7659C624-3BEE-490B-96AD-08AC3BDB14F1}"/>
              </a:ext>
            </a:extLst>
          </p:cNvPr>
          <p:cNvSpPr txBox="1">
            <a:spLocks/>
          </p:cNvSpPr>
          <p:nvPr/>
        </p:nvSpPr>
        <p:spPr>
          <a:xfrm>
            <a:off x="4975949" y="326550"/>
            <a:ext cx="4446086" cy="1505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90000"/>
              </a:lnSpc>
            </a:pPr>
            <a:r>
              <a:rPr lang="it-IT">
                <a:solidFill>
                  <a:schemeClr val="tx1"/>
                </a:solidFill>
                <a:latin typeface="Calibri Light" panose="020F0302020204030204" pitchFamily="34" charset="0"/>
              </a:rPr>
              <a:t>Linguaggio</a:t>
            </a:r>
          </a:p>
          <a:p>
            <a:pPr algn="r">
              <a:lnSpc>
                <a:spcPct val="90000"/>
              </a:lnSpc>
            </a:pPr>
            <a:r>
              <a:rPr lang="it-IT" sz="2800">
                <a:solidFill>
                  <a:schemeClr val="tx1"/>
                </a:solidFill>
                <a:latin typeface="Calibri Light" panose="020F0302020204030204" pitchFamily="34" charset="0"/>
              </a:rPr>
              <a:t>Normativa</a:t>
            </a:r>
            <a:r>
              <a:rPr lang="it-IT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80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3DFD0E59-2A89-48AF-ABB4-F71D54D06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0" t="11971" r="27039" b="13959"/>
          <a:stretch/>
        </p:blipFill>
        <p:spPr>
          <a:xfrm>
            <a:off x="6795234" y="2059941"/>
            <a:ext cx="4874746" cy="447150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39C191B-5370-4BB7-885D-2284CD028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5" t="18556" r="25804" b="16210"/>
          <a:stretch/>
        </p:blipFill>
        <p:spPr>
          <a:xfrm>
            <a:off x="326572" y="554809"/>
            <a:ext cx="6074229" cy="44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44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656489A-8F8C-469C-A004-AA41D5E8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51" y="1433559"/>
            <a:ext cx="1903459" cy="1911956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436C4D0F-3566-4933-9AA4-77144991C442}"/>
              </a:ext>
            </a:extLst>
          </p:cNvPr>
          <p:cNvSpPr txBox="1">
            <a:spLocks/>
          </p:cNvSpPr>
          <p:nvPr/>
        </p:nvSpPr>
        <p:spPr>
          <a:xfrm>
            <a:off x="7268705" y="161293"/>
            <a:ext cx="3880129" cy="1039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</a:t>
            </a:r>
          </a:p>
          <a:p>
            <a:pPr algn="r">
              <a:spcBef>
                <a:spcPts val="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Donne e media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9499A6EE-C6A1-4E1E-BC4C-4463FC6A89A0}"/>
              </a:ext>
            </a:extLst>
          </p:cNvPr>
          <p:cNvSpPr/>
          <p:nvPr/>
        </p:nvSpPr>
        <p:spPr>
          <a:xfrm>
            <a:off x="188925" y="4023604"/>
            <a:ext cx="5592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Servizio </a:t>
            </a:r>
            <a:r>
              <a:rPr lang="it-IT" b="1" dirty="0"/>
              <a:t>radiotelevisivo pubblico: le nuove regole. No a spot sessisti e donne raccontate come sono nella realtà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F68B08A-618D-4BE2-BFCA-FB6DA7F804F9}"/>
              </a:ext>
            </a:extLst>
          </p:cNvPr>
          <p:cNvSpPr/>
          <p:nvPr/>
        </p:nvSpPr>
        <p:spPr>
          <a:xfrm>
            <a:off x="6126813" y="6198587"/>
            <a:ext cx="573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/>
              <a:t>CambieRAI</a:t>
            </a:r>
            <a:r>
              <a:rPr lang="it-IT" b="1" dirty="0"/>
              <a:t> per non cambiare mai? Donne vere in tv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1D791D64-D079-4E0E-BAD4-9BF842E8B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05"/>
          <a:stretch/>
        </p:blipFill>
        <p:spPr>
          <a:xfrm>
            <a:off x="6532533" y="3424766"/>
            <a:ext cx="5188618" cy="2654493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089E63B3-1270-4B8B-B05A-DCA88AF304D7}"/>
              </a:ext>
            </a:extLst>
          </p:cNvPr>
          <p:cNvSpPr/>
          <p:nvPr/>
        </p:nvSpPr>
        <p:spPr>
          <a:xfrm>
            <a:off x="6292718" y="984682"/>
            <a:ext cx="54072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/>
          </a:p>
          <a:p>
            <a:pPr algn="r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dirty="0"/>
              <a:t>Nel nuovo </a:t>
            </a:r>
            <a:r>
              <a:rPr lang="en-US" dirty="0" err="1" smtClean="0"/>
              <a:t>C</a:t>
            </a:r>
            <a:r>
              <a:rPr lang="en-US" dirty="0" err="1" smtClean="0"/>
              <a:t>ontratto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servizio</a:t>
            </a:r>
            <a:r>
              <a:rPr lang="en-US" dirty="0"/>
              <a:t> Rai </a:t>
            </a:r>
            <a:r>
              <a:rPr lang="en-US" dirty="0" err="1"/>
              <a:t>abbiamo</a:t>
            </a:r>
            <a:r>
              <a:rPr lang="en-US" dirty="0"/>
              <a:t> </a:t>
            </a:r>
            <a:r>
              <a:rPr lang="en-US" dirty="0" err="1"/>
              <a:t>ottenuto</a:t>
            </a:r>
            <a:r>
              <a:rPr lang="en-US" dirty="0"/>
              <a:t> </a:t>
            </a:r>
            <a:r>
              <a:rPr lang="en-US" dirty="0" err="1"/>
              <a:t>molte</a:t>
            </a:r>
            <a:r>
              <a:rPr lang="en-US" dirty="0"/>
              <a:t> </a:t>
            </a:r>
            <a:r>
              <a:rPr lang="en-US" dirty="0" err="1"/>
              <a:t>nuove</a:t>
            </a:r>
            <a:r>
              <a:rPr lang="en-US" dirty="0"/>
              <a:t> </a:t>
            </a:r>
            <a:r>
              <a:rPr lang="en-US" dirty="0" err="1"/>
              <a:t>disposizioni</a:t>
            </a:r>
            <a:r>
              <a:rPr lang="en-US" dirty="0"/>
              <a:t> sul </a:t>
            </a:r>
            <a:r>
              <a:rPr lang="en-US" dirty="0" err="1"/>
              <a:t>linguaggio</a:t>
            </a:r>
            <a:r>
              <a:rPr lang="en-US" dirty="0"/>
              <a:t> ed </a:t>
            </a:r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norme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/>
              <a:t>garanzia</a:t>
            </a:r>
            <a:r>
              <a:rPr lang="en-US" dirty="0"/>
              <a:t> di </a:t>
            </a:r>
            <a:r>
              <a:rPr lang="en-US" dirty="0" err="1"/>
              <a:t>genere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747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238B5DE7-E241-4A7A-8FB2-07D712A95A16}"/>
              </a:ext>
            </a:extLst>
          </p:cNvPr>
          <p:cNvSpPr txBox="1">
            <a:spLocks/>
          </p:cNvSpPr>
          <p:nvPr/>
        </p:nvSpPr>
        <p:spPr>
          <a:xfrm>
            <a:off x="3112576" y="197316"/>
            <a:ext cx="5966848" cy="14345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90000"/>
              </a:lnSpc>
            </a:pPr>
            <a:r>
              <a:rPr lang="it-IT" dirty="0">
                <a:solidFill>
                  <a:schemeClr val="tx1"/>
                </a:solidFill>
                <a:latin typeface="Calibri Light" panose="020F0302020204030204" pitchFamily="34" charset="0"/>
              </a:rPr>
              <a:t>Il cognome della madre</a:t>
            </a:r>
          </a:p>
          <a:p>
            <a:pPr algn="r">
              <a:lnSpc>
                <a:spcPct val="90000"/>
              </a:lnSpc>
            </a:pPr>
            <a:endParaRPr lang="it-IT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4E2DF90C-567C-458B-88AA-45B921CD1669}"/>
              </a:ext>
            </a:extLst>
          </p:cNvPr>
          <p:cNvSpPr/>
          <p:nvPr/>
        </p:nvSpPr>
        <p:spPr>
          <a:xfrm>
            <a:off x="396175" y="1195989"/>
            <a:ext cx="4437081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dirty="0">
                <a:latin typeface="Calibri Light" panose="020F0302020204030204" pitchFamily="34" charset="0"/>
              </a:rPr>
              <a:t>Inaccettabile la persistente invisibilità delle madri attraverso l’imposizione del solo cognome materno. </a:t>
            </a:r>
          </a:p>
          <a:p>
            <a:pPr>
              <a:lnSpc>
                <a:spcPct val="90000"/>
              </a:lnSpc>
            </a:pPr>
            <a:endParaRPr lang="it-IT" sz="2000" dirty="0"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2000" dirty="0">
                <a:latin typeface="Calibri Light" panose="020F0302020204030204" pitchFamily="34" charset="0"/>
              </a:rPr>
              <a:t>Non è stata sufficiente la sentenza della </a:t>
            </a:r>
            <a:r>
              <a:rPr lang="it-IT" sz="2000" dirty="0" smtClean="0">
                <a:latin typeface="Calibri Light" panose="020F0302020204030204" pitchFamily="34" charset="0"/>
              </a:rPr>
              <a:t>Corte </a:t>
            </a:r>
            <a:r>
              <a:rPr lang="it-IT" sz="2000" dirty="0">
                <a:latin typeface="Calibri Light" panose="020F0302020204030204" pitchFamily="34" charset="0"/>
              </a:rPr>
              <a:t>costituzionale 286/2016 perché c’è bisogno di una legge. </a:t>
            </a:r>
          </a:p>
          <a:p>
            <a:pPr>
              <a:lnSpc>
                <a:spcPct val="90000"/>
              </a:lnSpc>
            </a:pPr>
            <a:endParaRPr lang="it-IT" sz="2400" dirty="0">
              <a:latin typeface="Calibri Light" panose="020F030202020403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AF8284B8-7015-4853-A86C-BF5127E9B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4" t="18557" r="26340" b="5931"/>
          <a:stretch/>
        </p:blipFill>
        <p:spPr>
          <a:xfrm>
            <a:off x="4958443" y="963663"/>
            <a:ext cx="6726948" cy="57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679171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Personalizzato 11">
      <a:dk1>
        <a:sysClr val="windowText" lastClr="000000"/>
      </a:dk1>
      <a:lt1>
        <a:sysClr val="window" lastClr="FFFFFF"/>
      </a:lt1>
      <a:dk2>
        <a:srgbClr val="A8D08D"/>
      </a:dk2>
      <a:lt2>
        <a:srgbClr val="E7E6E6"/>
      </a:lt2>
      <a:accent1>
        <a:srgbClr val="CAE2B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281</Words>
  <Application>Microsoft Office PowerPoint</Application>
  <PresentationFormat>Personalizzato</PresentationFormat>
  <Paragraphs>42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Sfaccettatura</vt:lpstr>
      <vt:lpstr>   </vt:lpstr>
      <vt:lpstr>La Rete per la Parità nelle sue tre linee guida ha inserito:  MAI PIÙ DONNE INVISIBILI   Per questo si batte fortemente affinché venga eliminato l’uso del maschile neutro che in italiano non esiste.  Basterebbe conoscere e rispettare le regole della nostra lingua per evitare errori e resistenze inspiegabili. </vt:lpstr>
      <vt:lpstr>Diapositiva 3</vt:lpstr>
      <vt:lpstr>Come l’odio nella violenza psicologica si può realizzare anche con il silenzio, la sopraffazione degli uomini sulle donne a volte si avvale dell’invisibilità imposta con il burqa o simili costumi. Mentre nei paesi occidentali può concretizzarsi in una narrazione che trascura le donne nella storia, nella toponomastica, nei mass media, nell’anagrafe e nel linguaggio.</vt:lpstr>
      <vt:lpstr>Diapositiva 5</vt:lpstr>
      <vt:lpstr>Diapositiva 6</vt:lpstr>
      <vt:lpstr>Diapositiva 7</vt:lpstr>
      <vt:lpstr>Diapositiva 8</vt:lpstr>
      <vt:lpstr>Diapositiva 9</vt:lpstr>
      <vt:lpstr>Diapositiva 10</vt:lpstr>
      <vt:lpstr>E non finisce qui....  Seguiteci sul nostro sito e sui social 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francesco carolei</dc:creator>
  <cp:lastModifiedBy>Rosanna1</cp:lastModifiedBy>
  <cp:revision>22</cp:revision>
  <dcterms:created xsi:type="dcterms:W3CDTF">2018-11-24T11:34:05Z</dcterms:created>
  <dcterms:modified xsi:type="dcterms:W3CDTF">2018-11-24T20:40:30Z</dcterms:modified>
</cp:coreProperties>
</file>