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65" r:id="rId2"/>
    <p:sldId id="270" r:id="rId3"/>
    <p:sldId id="279" r:id="rId4"/>
    <p:sldId id="280" r:id="rId5"/>
    <p:sldId id="281" r:id="rId6"/>
    <p:sldId id="282" r:id="rId7"/>
    <p:sldId id="283" r:id="rId8"/>
    <p:sldId id="289" r:id="rId9"/>
    <p:sldId id="284" r:id="rId10"/>
    <p:sldId id="300" r:id="rId11"/>
    <p:sldId id="286" r:id="rId12"/>
    <p:sldId id="299" r:id="rId13"/>
    <p:sldId id="287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2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748"/>
    <a:srgbClr val="38A765"/>
    <a:srgbClr val="89FFFF"/>
    <a:srgbClr val="656565"/>
    <a:srgbClr val="003374"/>
    <a:srgbClr val="8BFFFF"/>
    <a:srgbClr val="FBFDA1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65" autoAdjust="0"/>
  </p:normalViewPr>
  <p:slideViewPr>
    <p:cSldViewPr snapToGrid="0" snapToObjects="1">
      <p:cViewPr varScale="1">
        <p:scale>
          <a:sx n="105" d="100"/>
          <a:sy n="105" d="100"/>
        </p:scale>
        <p:origin x="1188" y="108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B733-7315-DD40-81B6-FC35C19B47D2}" type="datetime1">
              <a:rPr lang="it-IT" smtClean="0">
                <a:latin typeface="Helvetica"/>
              </a:rPr>
              <a:pPr/>
              <a:t>28/11/2018</a:t>
            </a:fld>
            <a:endParaRPr lang="it-IT" dirty="0">
              <a:latin typeface="Helvetic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F477-EC7C-D145-A84E-39C9EBA5C2E6}" type="slidenum">
              <a:rPr lang="it-IT" smtClean="0">
                <a:latin typeface="Helvetica"/>
              </a:rPr>
              <a:pPr/>
              <a:t>‹N›</a:t>
            </a:fld>
            <a:endParaRPr lang="it-IT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29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9BF323F7-6F52-624E-84F6-F37DA69B1E93}" type="datetime1">
              <a:rPr lang="it-IT" smtClean="0"/>
              <a:pPr/>
              <a:t>28/11/2018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DA280DA7-F92A-7648-8B91-6C07C9FC28D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64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9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5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78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5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2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6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12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6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0" y="6235701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31902" y="2011364"/>
            <a:ext cx="7492999" cy="1189037"/>
          </a:xfrm>
        </p:spPr>
        <p:txBody>
          <a:bodyPr anchor="t"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</a:p>
        </p:txBody>
      </p:sp>
      <p:sp>
        <p:nvSpPr>
          <p:cNvPr id="22" name="Segnaposto data 4"/>
          <p:cNvSpPr>
            <a:spLocks noGrp="1"/>
          </p:cNvSpPr>
          <p:nvPr>
            <p:ph type="dt" sz="half" idx="2"/>
          </p:nvPr>
        </p:nvSpPr>
        <p:spPr>
          <a:xfrm>
            <a:off x="1204913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Segnaposto piè di pagina 6"/>
          <p:cNvSpPr txBox="1">
            <a:spLocks/>
          </p:cNvSpPr>
          <p:nvPr userDrawn="1"/>
        </p:nvSpPr>
        <p:spPr>
          <a:xfrm>
            <a:off x="3414713" y="6381751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i="0" dirty="0" smtClean="0">
                <a:solidFill>
                  <a:srgbClr val="FFFFFF"/>
                </a:solidFill>
                <a:latin typeface="Helvetica"/>
                <a:cs typeface="Helvetica"/>
              </a:rPr>
              <a:t>Logo, Titolo, Evento, Autore</a:t>
            </a:r>
            <a:endParaRPr lang="it-IT" sz="1200" b="1" i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60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35701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6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35701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3924300" y="1974850"/>
            <a:ext cx="4953000" cy="3486151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endParaRPr lang="it-IT" sz="1400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1</a:t>
            </a: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2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3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4</a:t>
            </a:r>
          </a:p>
          <a:p>
            <a:pPr marL="0" indent="0" algn="just">
              <a:buFont typeface="Arial"/>
              <a:buNone/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,. </a:t>
            </a:r>
          </a:p>
        </p:txBody>
      </p:sp>
    </p:spTree>
    <p:extLst>
      <p:ext uri="{BB962C8B-B14F-4D97-AF65-F5344CB8AC3E}">
        <p14:creationId xmlns:p14="http://schemas.microsoft.com/office/powerpoint/2010/main" val="30420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9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3581401"/>
            <a:ext cx="7391400" cy="248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 smtClean="0"/>
              <a:t>Sed</a:t>
            </a:r>
            <a:r>
              <a:rPr lang="it-IT" dirty="0" smtClean="0"/>
              <a:t> ut </a:t>
            </a:r>
            <a:r>
              <a:rPr lang="it-IT" dirty="0" err="1" smtClean="0"/>
              <a:t>perspiciatis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</a:t>
            </a:r>
            <a:r>
              <a:rPr lang="it-IT" dirty="0" err="1" smtClean="0"/>
              <a:t>omnis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natus</a:t>
            </a:r>
            <a:r>
              <a:rPr lang="it-IT" dirty="0" smtClean="0"/>
              <a:t> 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3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5"/>
          </a:solidFill>
          <a:latin typeface="Helvetica"/>
          <a:ea typeface="+mj-ea"/>
          <a:cs typeface="+mj-cs"/>
        </a:defRPr>
      </a:lvl1pPr>
    </p:titleStyle>
    <p:bodyStyle>
      <a:lvl1pPr marL="0" indent="-342000" algn="l" defTabSz="4572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defRPr sz="2000" kern="1200" baseline="0">
          <a:ln>
            <a:noFill/>
          </a:ln>
          <a:solidFill>
            <a:schemeClr val="tx1"/>
          </a:solidFill>
          <a:latin typeface="Helvetica"/>
          <a:ea typeface="+mn-ea"/>
          <a:cs typeface="+mn-cs"/>
        </a:defRPr>
      </a:lvl1pPr>
      <a:lvl2pPr marL="597600" indent="-252000" algn="l" defTabSz="457200" rtl="0" eaLnBrk="1" latinLnBrk="0" hangingPunct="1">
        <a:spcBef>
          <a:spcPct val="20000"/>
        </a:spcBef>
        <a:buClr>
          <a:schemeClr val="accent3"/>
        </a:buClr>
        <a:buFont typeface="Courier New"/>
        <a:buChar char="o"/>
        <a:defRPr sz="1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100esperte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3491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3374"/>
                </a:solidFill>
                <a:latin typeface="Calibri"/>
                <a:cs typeface="Calibri"/>
              </a:rPr>
              <a:t>Riflessioni </a:t>
            </a:r>
            <a:r>
              <a:rPr lang="it-IT" sz="3200" b="1" dirty="0">
                <a:solidFill>
                  <a:srgbClr val="003374"/>
                </a:solidFill>
                <a:latin typeface="Calibri"/>
                <a:cs typeface="Calibri"/>
              </a:rPr>
              <a:t>per un linguaggio non </a:t>
            </a:r>
            <a:r>
              <a:rPr lang="it-IT" sz="3200" b="1" dirty="0" smtClean="0">
                <a:solidFill>
                  <a:srgbClr val="003374"/>
                </a:solidFill>
                <a:latin typeface="Calibri"/>
                <a:cs typeface="Calibri"/>
              </a:rPr>
              <a:t>discriminatorio</a:t>
            </a:r>
          </a:p>
          <a:p>
            <a:pPr algn="ctr"/>
            <a:r>
              <a:rPr lang="it-IT" sz="3200" dirty="0" smtClean="0">
                <a:solidFill>
                  <a:srgbClr val="003374"/>
                </a:solidFill>
                <a:latin typeface="Calibri"/>
                <a:cs typeface="Calibri"/>
              </a:rPr>
              <a:t>Elementi di contesto </a:t>
            </a:r>
            <a:endParaRPr lang="it-IT" sz="3200" dirty="0">
              <a:solidFill>
                <a:srgbClr val="003374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493585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 smtClean="0">
                <a:solidFill>
                  <a:srgbClr val="003374"/>
                </a:solidFill>
                <a:latin typeface="Cambria"/>
                <a:cs typeface="Cambria"/>
              </a:rPr>
              <a:t>Laura Gentile</a:t>
            </a:r>
          </a:p>
          <a:p>
            <a:pPr algn="ctr"/>
            <a:endParaRPr lang="it-IT" sz="2200" i="1" dirty="0" smtClean="0">
              <a:solidFill>
                <a:srgbClr val="003374"/>
              </a:solidFill>
              <a:latin typeface="Cambria"/>
              <a:cs typeface="Cambria"/>
            </a:endParaRPr>
          </a:p>
          <a:p>
            <a:pPr algn="ctr"/>
            <a:endParaRPr lang="it-IT" sz="2200" i="1" dirty="0">
              <a:solidFill>
                <a:srgbClr val="003374"/>
              </a:solidFill>
              <a:latin typeface="Cambria"/>
              <a:cs typeface="Cambria"/>
            </a:endParaRPr>
          </a:p>
          <a:p>
            <a:pPr algn="ctr"/>
            <a:r>
              <a:rPr lang="it-IT" dirty="0" smtClean="0">
                <a:solidFill>
                  <a:srgbClr val="003374"/>
                </a:solidFill>
                <a:latin typeface="Cambria"/>
                <a:cs typeface="Cambria"/>
              </a:rPr>
              <a:t>INAPP – Istituto Nazionale per l’Analisi delle Politiche Pubbliche</a:t>
            </a:r>
            <a:endParaRPr lang="it-IT" dirty="0">
              <a:solidFill>
                <a:srgbClr val="003374"/>
              </a:solidFill>
              <a:latin typeface="Cambria"/>
              <a:cs typeface="Cambr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18899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 smtClean="0">
                <a:solidFill>
                  <a:srgbClr val="38A748"/>
                </a:solidFill>
                <a:latin typeface="Cambria"/>
                <a:cs typeface="Cambria"/>
              </a:rPr>
              <a:t>Linguaggio </a:t>
            </a:r>
            <a:r>
              <a:rPr lang="it-IT" sz="2200" i="1" dirty="0">
                <a:solidFill>
                  <a:srgbClr val="38A748"/>
                </a:solidFill>
                <a:latin typeface="Cambria"/>
                <a:cs typeface="Cambria"/>
              </a:rPr>
              <a:t>e </a:t>
            </a:r>
            <a:r>
              <a:rPr lang="it-IT" sz="2200" i="1" dirty="0" smtClean="0">
                <a:solidFill>
                  <a:srgbClr val="38A748"/>
                </a:solidFill>
                <a:latin typeface="Cambria"/>
                <a:cs typeface="Cambria"/>
              </a:rPr>
              <a:t>Società. Trasformazioni </a:t>
            </a:r>
            <a:r>
              <a:rPr lang="it-IT" sz="2200" i="1" dirty="0">
                <a:solidFill>
                  <a:srgbClr val="38A748"/>
                </a:solidFill>
                <a:latin typeface="Cambria"/>
                <a:cs typeface="Cambria"/>
              </a:rPr>
              <a:t>e contraddizioni in </a:t>
            </a:r>
            <a:r>
              <a:rPr lang="it-IT" sz="2200" i="1" dirty="0" smtClean="0">
                <a:solidFill>
                  <a:srgbClr val="38A748"/>
                </a:solidFill>
                <a:latin typeface="Cambria"/>
                <a:cs typeface="Cambria"/>
              </a:rPr>
              <a:t>atto</a:t>
            </a:r>
            <a:endParaRPr lang="it-IT" sz="2200" i="1" dirty="0">
              <a:solidFill>
                <a:srgbClr val="38A748"/>
              </a:solidFill>
              <a:latin typeface="Cambria"/>
              <a:cs typeface="Cambria"/>
            </a:endParaRPr>
          </a:p>
          <a:p>
            <a:pPr algn="ctr"/>
            <a:r>
              <a:rPr lang="it-IT" dirty="0" smtClean="0">
                <a:solidFill>
                  <a:srgbClr val="38A748"/>
                </a:solidFill>
                <a:latin typeface="Cambria"/>
                <a:cs typeface="Cambria"/>
              </a:rPr>
              <a:t>Roma, 29 novembre 2018</a:t>
            </a:r>
          </a:p>
          <a:p>
            <a:pPr algn="ctr"/>
            <a:r>
              <a:rPr lang="it-IT" sz="2000" dirty="0" smtClean="0">
                <a:solidFill>
                  <a:srgbClr val="38A748"/>
                </a:solidFill>
                <a:latin typeface="Cambria"/>
                <a:cs typeface="Cambria"/>
              </a:rPr>
              <a:t>ENEA</a:t>
            </a:r>
            <a:endParaRPr lang="it-IT" sz="2000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10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804084"/>
            <a:ext cx="7855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3374"/>
                </a:solidFill>
                <a:latin typeface="Calibri"/>
              </a:rPr>
              <a:t>Algoritmo </a:t>
            </a:r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Financial Times</a:t>
            </a:r>
          </a:p>
          <a:p>
            <a:pPr algn="ctr"/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800" dirty="0">
                <a:solidFill>
                  <a:srgbClr val="003374"/>
                </a:solidFill>
                <a:latin typeface="Calibri"/>
              </a:rPr>
              <a:t>A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vvisa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automaticamente 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la redazione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se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l'autore/autrice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di un articolo ha citato troppi uomini</a:t>
            </a:r>
          </a:p>
          <a:p>
            <a:pPr algn="ctr"/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Solo il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 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21% delle persone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citate negli articoli pubblicati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è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di sesso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femminile</a:t>
            </a:r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11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4016" y="982194"/>
            <a:ext cx="7855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A 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spiegare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 e 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interpretare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 il mondo sono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prevalentemente gli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uomini… </a:t>
            </a:r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583180"/>
            <a:ext cx="4983480" cy="32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12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137490"/>
            <a:ext cx="7855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E a 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decidere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??</a:t>
            </a: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3" y="2442053"/>
            <a:ext cx="5041772" cy="31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13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68112" y="2224708"/>
            <a:ext cx="3094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Maschi 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48,7%</a:t>
            </a:r>
            <a:r>
              <a:rPr lang="it-IT" sz="2800" dirty="0" smtClean="0">
                <a:solidFill>
                  <a:srgbClr val="003374"/>
                </a:solidFill>
              </a:rPr>
              <a:t> (29.427.607)</a:t>
            </a:r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Femmine </a:t>
            </a:r>
            <a:r>
              <a:rPr lang="it-IT" sz="2800" b="1" dirty="0">
                <a:solidFill>
                  <a:srgbClr val="003374"/>
                </a:solidFill>
              </a:rPr>
              <a:t>5</a:t>
            </a:r>
            <a:r>
              <a:rPr lang="it-IT" sz="2800" b="1" dirty="0" smtClean="0">
                <a:solidFill>
                  <a:srgbClr val="003374"/>
                </a:solidFill>
              </a:rPr>
              <a:t>1,3%</a:t>
            </a:r>
            <a:endParaRPr lang="it-IT" sz="2800" dirty="0">
              <a:solidFill>
                <a:srgbClr val="003374"/>
              </a:solidFill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(31.056.366)</a:t>
            </a:r>
          </a:p>
          <a:p>
            <a:endParaRPr lang="it-IT" sz="2800" b="1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Totale 60.483.973</a:t>
            </a:r>
            <a:endParaRPr lang="it-IT" sz="2800" dirty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" y="1850241"/>
            <a:ext cx="4614673" cy="381904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4016" y="1164883"/>
            <a:ext cx="785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La popolazione residente in Italia - 1 gennaio 2018</a:t>
            </a:r>
            <a:endParaRPr lang="it-IT" sz="2800" b="1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14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472812"/>
            <a:ext cx="78559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3374"/>
                </a:solidFill>
                <a:latin typeface="Calibri"/>
              </a:rPr>
              <a:t>La 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Grammatica italiana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ci dice chiaramente che esistono due generi, il maschile e il femminile</a:t>
            </a: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>
                <a:solidFill>
                  <a:srgbClr val="003374"/>
                </a:solidFill>
                <a:latin typeface="Calibri"/>
              </a:rPr>
              <a:t>Le 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Raccomandazioni per un uso non sessista della lingua italiana </a:t>
            </a:r>
            <a:r>
              <a:rPr lang="it-IT" sz="2800" dirty="0">
                <a:solidFill>
                  <a:srgbClr val="003374"/>
                </a:solidFill>
                <a:latin typeface="Calibri"/>
              </a:rPr>
              <a:t>(1987) – Alma Sabatini «evitare l’uso della parola ‘uomo’ e ‘uomini’ in senso universale»</a:t>
            </a: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>
                <a:solidFill>
                  <a:srgbClr val="003374"/>
                </a:solidFill>
                <a:latin typeface="Calibri"/>
              </a:rPr>
              <a:t>Linee guida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/ Manuali / Indicazioni 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Unione Europea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… </a:t>
            </a:r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66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15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472812"/>
            <a:ext cx="78559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Difficoltà a considerare / nominare la maggioranza della popolazione</a:t>
            </a:r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Ministr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					Avvocat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				Sindac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</a:t>
            </a:r>
          </a:p>
          <a:p>
            <a:endParaRPr lang="it-IT" sz="2800" b="1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Segretari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				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Maestr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					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Bidell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a</a:t>
            </a:r>
            <a:endParaRPr lang="it-IT" sz="2800" b="1" dirty="0">
              <a:solidFill>
                <a:srgbClr val="003374"/>
              </a:solidFill>
              <a:latin typeface="Calibri"/>
            </a:endParaRPr>
          </a:p>
          <a:p>
            <a:endParaRPr lang="it-IT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525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16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472812"/>
            <a:ext cx="7855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Questione strutturale e culturale</a:t>
            </a: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Squilibrio di </a:t>
            </a:r>
            <a:r>
              <a:rPr lang="it-IT" sz="2800" b="1" dirty="0" smtClean="0">
                <a:solidFill>
                  <a:srgbClr val="003374"/>
                </a:solidFill>
                <a:latin typeface="Calibri"/>
              </a:rPr>
              <a:t>potere </a:t>
            </a:r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tra i sessi</a:t>
            </a:r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Il linguaggio che usiamo lo racconta (e lo perpetra)</a:t>
            </a:r>
          </a:p>
          <a:p>
            <a:endParaRPr lang="it-IT" sz="2800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 smtClean="0">
                <a:solidFill>
                  <a:srgbClr val="003374"/>
                </a:solidFill>
                <a:latin typeface="Calibri"/>
                <a:cs typeface="Helvetica"/>
              </a:rPr>
              <a:t>Le parole sono importanti!</a:t>
            </a:r>
            <a:endParaRPr lang="it-IT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15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17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896740"/>
            <a:ext cx="785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La relazione tra i sessi nel nostro paese</a:t>
            </a:r>
          </a:p>
          <a:p>
            <a:endParaRPr lang="it-IT" sz="20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400" b="1" dirty="0" smtClean="0">
                <a:solidFill>
                  <a:srgbClr val="003374"/>
                </a:solidFill>
                <a:latin typeface="Calibri"/>
              </a:rPr>
              <a:t>Periodo fascista</a:t>
            </a: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1923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Si proibisce alle donne la direzione delle scuole medie e secondarie</a:t>
            </a: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1926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Le donne sono escluse dall’insegnamento di filosofia, storia ed economia nei licei 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istituti Tecnici</a:t>
            </a:r>
            <a:endParaRPr lang="it-IT" dirty="0">
              <a:solidFill>
                <a:srgbClr val="003374"/>
              </a:solidFill>
              <a:latin typeface="Calibri"/>
            </a:endParaRP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1927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Il salario femminile è fissato al 50% di quello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maschile</a:t>
            </a: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1930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Codice penale: la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violenza sessuale è classificata tra i delitti</a:t>
            </a:r>
          </a:p>
          <a:p>
            <a:r>
              <a:rPr lang="it-IT" dirty="0">
                <a:solidFill>
                  <a:srgbClr val="003374"/>
                </a:solidFill>
                <a:latin typeface="Calibri"/>
              </a:rPr>
              <a:t>contro “la moralità pubblica e il buon costume”, l’incesto tra quelli contro “la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morale familiare”</a:t>
            </a: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1933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Le Amministrazioni statali sono autorizzate ad escludere le donne dall’impiego 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comunque a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stabilire limiti per la loro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ammissione</a:t>
            </a:r>
            <a:endParaRPr lang="it-IT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7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18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8722" y="1207636"/>
            <a:ext cx="7855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La relazione tra i sessi nel nostro paese</a:t>
            </a:r>
          </a:p>
          <a:p>
            <a:endParaRPr lang="it-IT" sz="20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400" b="1" dirty="0" smtClean="0">
                <a:solidFill>
                  <a:srgbClr val="003374"/>
                </a:solidFill>
                <a:latin typeface="Calibri"/>
              </a:rPr>
              <a:t>Dopo guerra</a:t>
            </a: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1946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Referendum Monarchia/Repubblica. Le donne italiane si recano per la prima volta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alle urne</a:t>
            </a:r>
            <a:endParaRPr lang="it-IT" dirty="0">
              <a:solidFill>
                <a:srgbClr val="003374"/>
              </a:solidFill>
              <a:latin typeface="Calibri"/>
            </a:endParaRP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1947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Nella Commissione dei 75 che è incaricata di redigere la Carta Costituzionale, le donne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sono quattro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in tutto: Maria Federici, DC; Lina Merlin, PSI; Teresa Noce e Nilde Iotti,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PCI</a:t>
            </a:r>
            <a:endParaRPr lang="it-IT" dirty="0">
              <a:solidFill>
                <a:srgbClr val="003374"/>
              </a:solidFill>
              <a:latin typeface="Calibri"/>
            </a:endParaRP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1951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prima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sottosegretaria donna della storia della repubblica italiana, presso il ministero dell'industria. Sarà anche l'ultima ad assumere un incarico governativo fino al </a:t>
            </a:r>
            <a:r>
              <a:rPr lang="it-IT" b="1" dirty="0">
                <a:solidFill>
                  <a:srgbClr val="003374"/>
                </a:solidFill>
                <a:latin typeface="Calibri"/>
              </a:rPr>
              <a:t>1976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(Tina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Anselmi diventa la prima Ministra della Repubblica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italiana)</a:t>
            </a:r>
            <a:endParaRPr lang="it-IT" dirty="0">
              <a:solidFill>
                <a:srgbClr val="003374"/>
              </a:solidFill>
              <a:latin typeface="Calibri"/>
            </a:endParaRPr>
          </a:p>
          <a:p>
            <a:endParaRPr lang="it-IT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1963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Ammissione delle donne ai pubblici uffici e professioni compresa la Magistratura, ma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ad esclusione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della Polizia, Guardia di Finanza, Forze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Armate</a:t>
            </a:r>
            <a:endParaRPr lang="it-IT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3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19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8722" y="1207636"/>
            <a:ext cx="78559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La relazione tra i sessi nel nostro paese</a:t>
            </a:r>
          </a:p>
          <a:p>
            <a:endParaRPr lang="it-IT" sz="20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400" b="1" dirty="0" smtClean="0">
                <a:solidFill>
                  <a:srgbClr val="003374"/>
                </a:solidFill>
                <a:latin typeface="Calibri"/>
              </a:rPr>
              <a:t>Anni 70-80</a:t>
            </a:r>
          </a:p>
          <a:p>
            <a:endParaRPr lang="it-IT" sz="24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1975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Riforma del diritto di famiglia. Viene abolita la patria potestà e introdotta la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potestà parentale </a:t>
            </a:r>
          </a:p>
          <a:p>
            <a:r>
              <a:rPr lang="it-IT" dirty="0">
                <a:solidFill>
                  <a:srgbClr val="003374"/>
                </a:solidFill>
                <a:latin typeface="Calibri"/>
              </a:rPr>
              <a:t> </a:t>
            </a:r>
          </a:p>
          <a:p>
            <a:r>
              <a:rPr lang="it-IT" b="1" dirty="0">
                <a:solidFill>
                  <a:srgbClr val="003374"/>
                </a:solidFill>
                <a:latin typeface="Calibri"/>
              </a:rPr>
              <a:t>1979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Nilde Iotti è nominata Presidente della Camera. È la prima volta che una donna assume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un alto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incarico istituzionale</a:t>
            </a:r>
          </a:p>
          <a:p>
            <a:endParaRPr lang="it-IT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1981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Referendum sull’aborto. Ammissione delle donne nella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Polizia</a:t>
            </a:r>
            <a:endParaRPr lang="it-IT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</a:t>
            </a:r>
            <a:r>
              <a:rPr lang="it-IT" sz="1600" b="1" dirty="0" smtClean="0">
                <a:solidFill>
                  <a:srgbClr val="003374"/>
                </a:solidFill>
                <a:cs typeface="Calibri"/>
              </a:rPr>
              <a:t>discriminatorio</a:t>
            </a:r>
            <a:endParaRPr lang="it-IT" sz="1600" b="1" dirty="0">
              <a:solidFill>
                <a:srgbClr val="003374"/>
              </a:solidFill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Linguaggio e Società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2" y="1257300"/>
            <a:ext cx="789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3374"/>
                </a:solidFill>
                <a:latin typeface="Calibri"/>
              </a:rPr>
              <a:t>Struttura intervento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1052" y="2295525"/>
            <a:ext cx="7705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74"/>
                </a:solidFill>
                <a:latin typeface="Calibri"/>
              </a:rPr>
              <a:t>Elementi di contesto</a:t>
            </a:r>
          </a:p>
          <a:p>
            <a:endParaRPr lang="it-IT" sz="2400" dirty="0">
              <a:solidFill>
                <a:srgbClr val="003374"/>
              </a:solidFill>
              <a:latin typeface="Calibri"/>
            </a:endParaRPr>
          </a:p>
          <a:p>
            <a:endParaRPr lang="it-IT" sz="2400" dirty="0">
              <a:solidFill>
                <a:srgbClr val="003374"/>
              </a:solidFill>
              <a:latin typeface="Calibri"/>
            </a:endParaRPr>
          </a:p>
          <a:p>
            <a:r>
              <a:rPr lang="it-IT" sz="2400" dirty="0">
                <a:solidFill>
                  <a:srgbClr val="003374"/>
                </a:solidFill>
                <a:latin typeface="Calibri"/>
              </a:rPr>
              <a:t>Evidenze da </a:t>
            </a:r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ricerca 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sul linguaggio utilizzato dalle Regioni negli Avvisi Pubblici </a:t>
            </a:r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FSE </a:t>
            </a:r>
            <a:r>
              <a:rPr lang="it-IT" sz="24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Spunti 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di riflessione per l’utilizzo di un linguaggio non discriminatorio</a:t>
            </a:r>
          </a:p>
        </p:txBody>
      </p:sp>
    </p:spTree>
    <p:extLst>
      <p:ext uri="{BB962C8B-B14F-4D97-AF65-F5344CB8AC3E}">
        <p14:creationId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20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8722" y="1207636"/>
            <a:ext cx="7855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3374"/>
                </a:solidFill>
                <a:latin typeface="Calibri"/>
              </a:rPr>
              <a:t>La relazione tra i sessi nel nostro paese</a:t>
            </a:r>
          </a:p>
          <a:p>
            <a:endParaRPr lang="it-IT" sz="20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400" b="1" dirty="0" smtClean="0">
                <a:solidFill>
                  <a:srgbClr val="003374"/>
                </a:solidFill>
                <a:latin typeface="Calibri"/>
              </a:rPr>
              <a:t>Dagli anni 90</a:t>
            </a:r>
          </a:p>
          <a:p>
            <a:endParaRPr lang="it-IT" dirty="0">
              <a:solidFill>
                <a:srgbClr val="003374"/>
              </a:solidFill>
              <a:latin typeface="Calibri"/>
            </a:endParaRPr>
          </a:p>
          <a:p>
            <a:r>
              <a:rPr lang="it-IT" b="1" dirty="0">
                <a:solidFill>
                  <a:srgbClr val="003374"/>
                </a:solidFill>
                <a:latin typeface="Calibri"/>
              </a:rPr>
              <a:t>1995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la prima volta che una donna è nominata nella Corte costituzionale (Ferdinanda Contri) </a:t>
            </a:r>
          </a:p>
          <a:p>
            <a:r>
              <a:rPr lang="it-IT" dirty="0">
                <a:solidFill>
                  <a:srgbClr val="003374"/>
                </a:solidFill>
                <a:latin typeface="Calibri"/>
              </a:rPr>
              <a:t> </a:t>
            </a:r>
          </a:p>
          <a:p>
            <a:r>
              <a:rPr lang="it-IT" b="1" dirty="0">
                <a:solidFill>
                  <a:srgbClr val="003374"/>
                </a:solidFill>
                <a:latin typeface="Calibri"/>
              </a:rPr>
              <a:t>1996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La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violenza sessuale è dichiarata reato contro la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persona</a:t>
            </a:r>
          </a:p>
          <a:p>
            <a:endParaRPr lang="it-IT" dirty="0">
              <a:solidFill>
                <a:srgbClr val="003374"/>
              </a:solidFill>
              <a:latin typeface="Calibri"/>
            </a:endParaRPr>
          </a:p>
          <a:p>
            <a:r>
              <a:rPr lang="it-IT" b="1" dirty="0">
                <a:solidFill>
                  <a:srgbClr val="003374"/>
                </a:solidFill>
                <a:latin typeface="Calibri"/>
              </a:rPr>
              <a:t>1999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Istituzione del servizio militare volontario femminile e accesso delle donne a tutti i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ruoli Operativi</a:t>
            </a:r>
            <a:endParaRPr lang="it-IT" dirty="0">
              <a:solidFill>
                <a:srgbClr val="003374"/>
              </a:solidFill>
              <a:latin typeface="Calibri"/>
            </a:endParaRPr>
          </a:p>
          <a:p>
            <a:r>
              <a:rPr lang="it-IT" dirty="0">
                <a:solidFill>
                  <a:srgbClr val="003374"/>
                </a:solidFill>
                <a:latin typeface="Calibri"/>
              </a:rPr>
              <a:t> </a:t>
            </a:r>
          </a:p>
          <a:p>
            <a:r>
              <a:rPr lang="it-IT" b="1" dirty="0" smtClean="0">
                <a:solidFill>
                  <a:srgbClr val="003374"/>
                </a:solidFill>
                <a:latin typeface="Calibri"/>
              </a:rPr>
              <a:t>2000 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I congedi parentali sono estesi per legge anche al padre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(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Legge n. 53). Purtroppo la Legge di Bilancio 2019 non proroga il congedo retribuito per </a:t>
            </a:r>
            <a:r>
              <a:rPr lang="it-IT" dirty="0" err="1">
                <a:solidFill>
                  <a:srgbClr val="003374"/>
                </a:solidFill>
                <a:latin typeface="Calibri"/>
              </a:rPr>
              <a:t>neopapà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 </a:t>
            </a:r>
            <a:r>
              <a:rPr lang="it-IT" dirty="0" smtClean="0">
                <a:solidFill>
                  <a:srgbClr val="003374"/>
                </a:solidFill>
                <a:latin typeface="Calibri"/>
              </a:rPr>
              <a:t>lavoratori</a:t>
            </a:r>
            <a:r>
              <a:rPr lang="it-IT" dirty="0">
                <a:solidFill>
                  <a:srgbClr val="003374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14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21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8722" y="1207636"/>
            <a:ext cx="78559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800" b="1" dirty="0">
                <a:solidFill>
                  <a:srgbClr val="003374"/>
                </a:solidFill>
                <a:latin typeface="Calibri"/>
              </a:rPr>
              <a:t>Che fare?</a:t>
            </a:r>
          </a:p>
          <a:p>
            <a:endParaRPr lang="it-IT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NO </a:t>
            </a:r>
            <a:r>
              <a:rPr lang="it-IT" sz="20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soluzioni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di breve respiro </a:t>
            </a:r>
            <a:endParaRPr lang="it-IT" sz="2000" dirty="0" smtClean="0">
              <a:solidFill>
                <a:srgbClr val="003374"/>
              </a:solidFill>
              <a:latin typeface="Calibri"/>
            </a:endParaRPr>
          </a:p>
          <a:p>
            <a:endParaRPr lang="it-IT" sz="2000" dirty="0">
              <a:solidFill>
                <a:srgbClr val="003374"/>
              </a:solidFill>
              <a:latin typeface="Calibri"/>
            </a:endParaRPr>
          </a:p>
          <a:p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SI </a:t>
            </a:r>
            <a:r>
              <a:rPr lang="it-IT" sz="20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modifiche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profonde nella relazione tra i sessi </a:t>
            </a:r>
            <a:endParaRPr lang="it-IT" sz="2000" dirty="0" smtClean="0">
              <a:solidFill>
                <a:srgbClr val="003374"/>
              </a:solidFill>
              <a:latin typeface="Calibri"/>
            </a:endParaRPr>
          </a:p>
          <a:p>
            <a:endParaRPr lang="it-IT" sz="2000" dirty="0">
              <a:solidFill>
                <a:srgbClr val="003374"/>
              </a:solidFill>
              <a:latin typeface="Calibri"/>
            </a:endParaRPr>
          </a:p>
          <a:p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SI </a:t>
            </a:r>
            <a:r>
              <a:rPr lang="it-IT" sz="20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maggiore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conoscenza delle dinamiche che lo squilibrio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tra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i sessi comporta nei vissuti delle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persone</a:t>
            </a:r>
          </a:p>
          <a:p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 </a:t>
            </a:r>
            <a:endParaRPr lang="it-IT" sz="2000" dirty="0">
              <a:solidFill>
                <a:srgbClr val="003374"/>
              </a:solidFill>
              <a:latin typeface="Calibri"/>
            </a:endParaRPr>
          </a:p>
          <a:p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SI </a:t>
            </a:r>
            <a:r>
              <a:rPr lang="it-IT" sz="20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educare le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nuove generazioni al rispetto del femminile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(e delle diversità)</a:t>
            </a:r>
          </a:p>
          <a:p>
            <a:endParaRPr lang="it-IT" sz="2000" dirty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000" dirty="0" smtClean="0">
                <a:solidFill>
                  <a:srgbClr val="003374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nuovo </a:t>
            </a:r>
            <a:r>
              <a:rPr lang="it-IT" sz="2000" dirty="0">
                <a:solidFill>
                  <a:srgbClr val="003374"/>
                </a:solidFill>
                <a:latin typeface="Calibri"/>
              </a:rPr>
              <a:t>lessico e un simbolico </a:t>
            </a:r>
            <a:r>
              <a:rPr lang="it-IT" sz="2000" dirty="0" smtClean="0">
                <a:solidFill>
                  <a:srgbClr val="003374"/>
                </a:solidFill>
                <a:latin typeface="Calibri"/>
              </a:rPr>
              <a:t>condiviso</a:t>
            </a:r>
            <a:endParaRPr lang="it-IT" sz="2000" dirty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4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22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3817" y="1737988"/>
            <a:ext cx="75712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3374"/>
              </a:solidFill>
              <a:latin typeface="Calibri"/>
            </a:endParaRPr>
          </a:p>
          <a:p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Le </a:t>
            </a:r>
            <a:r>
              <a:rPr lang="it-IT" sz="3200" b="1" dirty="0">
                <a:solidFill>
                  <a:srgbClr val="003374"/>
                </a:solidFill>
                <a:latin typeface="Calibri"/>
              </a:rPr>
              <a:t>donne mettono al mondo il mondo </a:t>
            </a:r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e </a:t>
            </a:r>
            <a:r>
              <a:rPr lang="it-IT" sz="3200" dirty="0">
                <a:solidFill>
                  <a:srgbClr val="003374"/>
                </a:solidFill>
                <a:latin typeface="Calibri"/>
              </a:rPr>
              <a:t>in questo mondo ci vogliono vivere bene, rimuovendo gli ostacoli visibili e invisibili, che ne limitano la </a:t>
            </a:r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libertà</a:t>
            </a:r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endParaRPr lang="it-IT" sz="2000" dirty="0" smtClean="0">
              <a:solidFill>
                <a:srgbClr val="003374"/>
              </a:solidFill>
              <a:latin typeface="Calibri"/>
            </a:endParaRPr>
          </a:p>
          <a:p>
            <a:pPr algn="r"/>
            <a:r>
              <a:rPr lang="it-IT" sz="2000" dirty="0" smtClean="0">
                <a:solidFill>
                  <a:srgbClr val="003374"/>
                </a:solidFill>
              </a:rPr>
              <a:t>Simone </a:t>
            </a:r>
            <a:r>
              <a:rPr lang="it-IT" sz="2000" dirty="0">
                <a:solidFill>
                  <a:srgbClr val="003374"/>
                </a:solidFill>
              </a:rPr>
              <a:t>de </a:t>
            </a:r>
            <a:r>
              <a:rPr lang="it-IT" sz="2000" dirty="0" err="1" smtClean="0">
                <a:solidFill>
                  <a:srgbClr val="003374"/>
                </a:solidFill>
              </a:rPr>
              <a:t>Beauvoir</a:t>
            </a:r>
            <a:endParaRPr lang="it-IT" sz="2000" dirty="0" smtClean="0">
              <a:solidFill>
                <a:srgbClr val="00337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4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23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06423" y="1737988"/>
            <a:ext cx="71963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Grazie per l’attenzione!</a:t>
            </a:r>
          </a:p>
          <a:p>
            <a:pPr algn="ctr"/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dirty="0" smtClean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l.gentile@inapp.org</a:t>
            </a:r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endParaRPr lang="it-IT" sz="2000" dirty="0" smtClean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7" y="27446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" y="292101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>
                <a:solidFill>
                  <a:schemeClr val="bg1"/>
                </a:solidFill>
                <a:latin typeface="Calibri"/>
                <a:cs typeface="Calibri"/>
              </a:rPr>
              <a:t>Riflessioni per un linguaggio non discriminatorio</a:t>
            </a:r>
            <a:endParaRPr lang="it-IT"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" y="529050"/>
            <a:ext cx="9143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i="1" dirty="0" smtClean="0">
                <a:solidFill>
                  <a:schemeClr val="bg1"/>
                </a:solidFill>
                <a:latin typeface="Cambria"/>
                <a:cs typeface="Cambria"/>
              </a:rPr>
              <a:t>Laura Gentile – l.gentile@inapp.org</a:t>
            </a:r>
            <a:endParaRPr lang="it-IT" sz="15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3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05" y="1072298"/>
            <a:ext cx="4779391" cy="477939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</p:spTree>
    <p:extLst>
      <p:ext uri="{BB962C8B-B14F-4D97-AF65-F5344CB8AC3E}">
        <p14:creationId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4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0392" y="4189093"/>
            <a:ext cx="766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«L’accesso 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alla sala – con </a:t>
            </a:r>
            <a:r>
              <a:rPr lang="it-IT" sz="2400" b="1" dirty="0">
                <a:solidFill>
                  <a:srgbClr val="003374"/>
                </a:solidFill>
                <a:latin typeface="Calibri"/>
              </a:rPr>
              <a:t>abbigliamento consono </a:t>
            </a:r>
            <a:endParaRPr lang="it-IT" sz="2400" b="1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e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, </a:t>
            </a:r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per 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gli uomini, obbligo di </a:t>
            </a:r>
            <a:r>
              <a:rPr lang="it-IT" sz="2400" b="1" dirty="0">
                <a:solidFill>
                  <a:srgbClr val="003374"/>
                </a:solidFill>
                <a:latin typeface="Calibri"/>
              </a:rPr>
              <a:t>giacca e cravatta </a:t>
            </a:r>
            <a:r>
              <a:rPr lang="it-IT" sz="2400" dirty="0">
                <a:solidFill>
                  <a:srgbClr val="003374"/>
                </a:solidFill>
                <a:latin typeface="Calibri"/>
              </a:rPr>
              <a:t>– </a:t>
            </a:r>
            <a:endParaRPr lang="it-IT" sz="2400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2400" dirty="0" smtClean="0">
                <a:solidFill>
                  <a:srgbClr val="003374"/>
                </a:solidFill>
                <a:latin typeface="Calibri"/>
              </a:rPr>
              <a:t>è concesso fino al raggiungimento della capienza massima»</a:t>
            </a:r>
            <a:endParaRPr lang="it-IT" sz="2400" dirty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54" y="1246274"/>
            <a:ext cx="4442508" cy="2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5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87" y="929158"/>
            <a:ext cx="5364126" cy="5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6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64" y="1069085"/>
            <a:ext cx="6059880" cy="5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contesto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7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804084"/>
            <a:ext cx="7855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3374"/>
                </a:solidFill>
                <a:latin typeface="Calibri"/>
              </a:rPr>
              <a:t>Cherchez</a:t>
            </a:r>
            <a:r>
              <a:rPr lang="it-IT" sz="3200" b="1" dirty="0" smtClean="0">
                <a:solidFill>
                  <a:srgbClr val="003374"/>
                </a:solidFill>
                <a:latin typeface="Calibri"/>
              </a:rPr>
              <a:t> la femme!</a:t>
            </a:r>
          </a:p>
          <a:p>
            <a:pPr algn="ctr"/>
            <a:endParaRPr lang="it-IT" sz="3200" b="1" dirty="0" smtClean="0">
              <a:solidFill>
                <a:srgbClr val="003374"/>
              </a:solidFill>
            </a:endParaRPr>
          </a:p>
          <a:p>
            <a:pPr algn="ctr"/>
            <a:r>
              <a:rPr lang="it-IT" sz="3200" dirty="0">
                <a:solidFill>
                  <a:srgbClr val="003374"/>
                </a:solidFill>
                <a:latin typeface="Calibri"/>
                <a:hlinkClick r:id="rId4"/>
              </a:rPr>
              <a:t>https://100esperte.it/</a:t>
            </a:r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>
              <a:solidFill>
                <a:srgbClr val="003374"/>
              </a:solidFill>
              <a:latin typeface="Calibri"/>
            </a:endParaRPr>
          </a:p>
          <a:p>
            <a:pPr algn="ctr"/>
            <a:endParaRPr lang="it-IT" sz="3200" b="1" dirty="0" smtClean="0">
              <a:solidFill>
                <a:srgbClr val="003374"/>
              </a:solidFill>
              <a:latin typeface="Calibri"/>
            </a:endParaRPr>
          </a:p>
          <a:p>
            <a:pPr algn="ctr"/>
            <a:r>
              <a:rPr lang="it-IT" sz="3200" dirty="0">
                <a:solidFill>
                  <a:srgbClr val="003374"/>
                </a:solidFill>
                <a:latin typeface="Calibri"/>
              </a:rPr>
              <a:t>Università di Pavia </a:t>
            </a:r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e </a:t>
            </a:r>
            <a:r>
              <a:rPr lang="it-IT" sz="3200" dirty="0" err="1" smtClean="0">
                <a:solidFill>
                  <a:srgbClr val="003374"/>
                </a:solidFill>
                <a:latin typeface="Calibri"/>
              </a:rPr>
              <a:t>GiULiA</a:t>
            </a:r>
            <a:r>
              <a:rPr lang="it-IT" sz="3200" dirty="0" smtClean="0">
                <a:solidFill>
                  <a:srgbClr val="003374"/>
                </a:solidFill>
                <a:latin typeface="Calibri"/>
              </a:rPr>
              <a:t> </a:t>
            </a:r>
            <a:endParaRPr lang="it-IT" sz="3200" dirty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3957256"/>
            <a:ext cx="158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8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7010" y="1804084"/>
            <a:ext cx="7855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3374"/>
                </a:solidFill>
                <a:latin typeface="Calibri"/>
              </a:rPr>
              <a:t>Quindi a parlare sono gli uomini: non solo nei convegni, ma anche nel campo più generale dell’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informazione</a:t>
            </a: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endParaRPr lang="it-IT" sz="2800" dirty="0">
              <a:solidFill>
                <a:srgbClr val="003374"/>
              </a:solidFill>
              <a:latin typeface="Calibri"/>
            </a:endParaRPr>
          </a:p>
          <a:p>
            <a:r>
              <a:rPr lang="it-IT" sz="2800" dirty="0">
                <a:solidFill>
                  <a:srgbClr val="003374"/>
                </a:solidFill>
                <a:latin typeface="Calibri"/>
              </a:rPr>
              <a:t>Le donne sono raramente interpellate dai media in qualità di </a:t>
            </a:r>
            <a:r>
              <a:rPr lang="it-IT" sz="2800" b="1" dirty="0">
                <a:solidFill>
                  <a:srgbClr val="003374"/>
                </a:solidFill>
                <a:latin typeface="Calibri"/>
              </a:rPr>
              <a:t>esperte</a:t>
            </a:r>
          </a:p>
        </p:txBody>
      </p:sp>
    </p:spTree>
    <p:extLst>
      <p:ext uri="{BB962C8B-B14F-4D97-AF65-F5344CB8AC3E}">
        <p14:creationId xmlns:p14="http://schemas.microsoft.com/office/powerpoint/2010/main" val="20007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50" y="529049"/>
            <a:ext cx="360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38A748"/>
                </a:solidFill>
                <a:latin typeface="Cambria"/>
                <a:cs typeface="Cambria"/>
              </a:rPr>
              <a:t>Elementi di </a:t>
            </a:r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contesto</a:t>
            </a:r>
            <a:endParaRPr lang="it-IT" sz="2000" b="1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9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646623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74"/>
                </a:solidFill>
                <a:cs typeface="Calibri"/>
              </a:rPr>
              <a:t>Riflessioni per un linguaggio non discriminatorio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0" y="1123857"/>
            <a:ext cx="8036271" cy="4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1043</TotalTime>
  <Words>900</Words>
  <Application>Microsoft Office PowerPoint</Application>
  <PresentationFormat>Presentazione su schermo (4:3)</PresentationFormat>
  <Paragraphs>228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Courier New</vt:lpstr>
      <vt:lpstr>Helvetica</vt:lpstr>
      <vt:lpstr>Wingdings</vt:lpstr>
      <vt:lpstr>Format_Presentazione_ISFOL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Ghezzo Pierangela</dc:creator>
  <cp:lastModifiedBy>Gentile Laura</cp:lastModifiedBy>
  <cp:revision>87</cp:revision>
  <cp:lastPrinted>2018-11-26T16:02:28Z</cp:lastPrinted>
  <dcterms:created xsi:type="dcterms:W3CDTF">2016-11-28T15:26:09Z</dcterms:created>
  <dcterms:modified xsi:type="dcterms:W3CDTF">2018-11-28T17:34:13Z</dcterms:modified>
</cp:coreProperties>
</file>